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8" r:id="rId2"/>
    <p:sldId id="351" r:id="rId3"/>
    <p:sldId id="324" r:id="rId4"/>
    <p:sldId id="369" r:id="rId5"/>
    <p:sldId id="355" r:id="rId6"/>
    <p:sldId id="367" r:id="rId7"/>
    <p:sldId id="368" r:id="rId8"/>
    <p:sldId id="370" r:id="rId9"/>
    <p:sldId id="371" r:id="rId10"/>
    <p:sldId id="372" r:id="rId11"/>
    <p:sldId id="315" r:id="rId12"/>
  </p:sldIdLst>
  <p:sldSz cx="11315700" cy="8001000"/>
  <p:notesSz cx="6797675" cy="9925050"/>
  <p:defaultTextStyle>
    <a:defPPr>
      <a:defRPr lang="de-DE"/>
    </a:defPPr>
    <a:lvl1pPr algn="l" rtl="0" fontAlgn="base">
      <a:lnSpc>
        <a:spcPts val="2200"/>
      </a:lnSpc>
      <a:spcBef>
        <a:spcPts val="2200"/>
      </a:spcBef>
      <a:spcAft>
        <a:spcPct val="0"/>
      </a:spcAft>
      <a:defRPr kern="1200">
        <a:solidFill>
          <a:srgbClr val="00478B"/>
        </a:solidFill>
        <a:latin typeface="Verdana" pitchFamily="34" charset="0"/>
        <a:ea typeface="+mn-ea"/>
        <a:cs typeface="+mn-cs"/>
      </a:defRPr>
    </a:lvl1pPr>
    <a:lvl2pPr marL="457200" algn="l" rtl="0" fontAlgn="base">
      <a:lnSpc>
        <a:spcPts val="2200"/>
      </a:lnSpc>
      <a:spcBef>
        <a:spcPts val="2200"/>
      </a:spcBef>
      <a:spcAft>
        <a:spcPct val="0"/>
      </a:spcAft>
      <a:defRPr kern="1200">
        <a:solidFill>
          <a:srgbClr val="00478B"/>
        </a:solidFill>
        <a:latin typeface="Verdana" pitchFamily="34" charset="0"/>
        <a:ea typeface="+mn-ea"/>
        <a:cs typeface="+mn-cs"/>
      </a:defRPr>
    </a:lvl2pPr>
    <a:lvl3pPr marL="914400" algn="l" rtl="0" fontAlgn="base">
      <a:lnSpc>
        <a:spcPts val="2200"/>
      </a:lnSpc>
      <a:spcBef>
        <a:spcPts val="2200"/>
      </a:spcBef>
      <a:spcAft>
        <a:spcPct val="0"/>
      </a:spcAft>
      <a:defRPr kern="1200">
        <a:solidFill>
          <a:srgbClr val="00478B"/>
        </a:solidFill>
        <a:latin typeface="Verdana" pitchFamily="34" charset="0"/>
        <a:ea typeface="+mn-ea"/>
        <a:cs typeface="+mn-cs"/>
      </a:defRPr>
    </a:lvl3pPr>
    <a:lvl4pPr marL="1371600" algn="l" rtl="0" fontAlgn="base">
      <a:lnSpc>
        <a:spcPts val="2200"/>
      </a:lnSpc>
      <a:spcBef>
        <a:spcPts val="2200"/>
      </a:spcBef>
      <a:spcAft>
        <a:spcPct val="0"/>
      </a:spcAft>
      <a:defRPr kern="1200">
        <a:solidFill>
          <a:srgbClr val="00478B"/>
        </a:solidFill>
        <a:latin typeface="Verdana" pitchFamily="34" charset="0"/>
        <a:ea typeface="+mn-ea"/>
        <a:cs typeface="+mn-cs"/>
      </a:defRPr>
    </a:lvl4pPr>
    <a:lvl5pPr marL="1828800" algn="l" rtl="0" fontAlgn="base">
      <a:lnSpc>
        <a:spcPts val="2200"/>
      </a:lnSpc>
      <a:spcBef>
        <a:spcPts val="2200"/>
      </a:spcBef>
      <a:spcAft>
        <a:spcPct val="0"/>
      </a:spcAft>
      <a:defRPr kern="1200">
        <a:solidFill>
          <a:srgbClr val="00478B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478B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478B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478B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478B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Eeva Rantama" initials="EeR" lastIdx="6" clrIdx="0"/>
  <p:cmAuthor id="1" name="elena.kolosova" initials="eko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8B"/>
    <a:srgbClr val="000099"/>
    <a:srgbClr val="4880BB"/>
    <a:srgbClr val="E7FAFA"/>
    <a:srgbClr val="DAECFA"/>
    <a:srgbClr val="007BC1"/>
    <a:srgbClr val="00ACE8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82" autoAdjust="0"/>
    <p:restoredTop sz="65059" autoAdjust="0"/>
  </p:normalViewPr>
  <p:slideViewPr>
    <p:cSldViewPr>
      <p:cViewPr>
        <p:scale>
          <a:sx n="50" d="100"/>
          <a:sy n="50" d="100"/>
        </p:scale>
        <p:origin x="-2266" y="-19"/>
      </p:cViewPr>
      <p:guideLst>
        <p:guide orient="horz" pos="2520"/>
        <p:guide pos="356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166" y="-108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t" anchorCtr="0" compatLnSpc="1">
            <a:prstTxWarp prst="textNoShape">
              <a:avLst/>
            </a:prstTxWarp>
          </a:bodyPr>
          <a:lstStyle>
            <a:lvl1pPr defTabSz="911225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t" anchorCtr="0" compatLnSpc="1">
            <a:prstTxWarp prst="textNoShape">
              <a:avLst/>
            </a:prstTxWarp>
          </a:bodyPr>
          <a:lstStyle>
            <a:lvl1pPr algn="r" defTabSz="911225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b" anchorCtr="0" compatLnSpc="1">
            <a:prstTxWarp prst="textNoShape">
              <a:avLst/>
            </a:prstTxWarp>
          </a:bodyPr>
          <a:lstStyle>
            <a:lvl1pPr defTabSz="911225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657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b" anchorCtr="0" compatLnSpc="1">
            <a:prstTxWarp prst="textNoShape">
              <a:avLst/>
            </a:prstTxWarp>
          </a:bodyPr>
          <a:lstStyle>
            <a:lvl1pPr algn="r" defTabSz="911225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11DE0D6-A3C1-4472-8FE3-F6C097CD4B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605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t" anchorCtr="0" compatLnSpc="1">
            <a:prstTxWarp prst="textNoShape">
              <a:avLst/>
            </a:prstTxWarp>
          </a:bodyPr>
          <a:lstStyle>
            <a:lvl1pPr defTabSz="911225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t" anchorCtr="0" compatLnSpc="1">
            <a:prstTxWarp prst="textNoShape">
              <a:avLst/>
            </a:prstTxWarp>
          </a:bodyPr>
          <a:lstStyle>
            <a:lvl1pPr algn="r" defTabSz="911225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5175" y="744538"/>
            <a:ext cx="526732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b" anchorCtr="0" compatLnSpc="1">
            <a:prstTxWarp prst="textNoShape">
              <a:avLst/>
            </a:prstTxWarp>
          </a:bodyPr>
          <a:lstStyle>
            <a:lvl1pPr defTabSz="911225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b" anchorCtr="0" compatLnSpc="1">
            <a:prstTxWarp prst="textNoShape">
              <a:avLst/>
            </a:prstTxWarp>
          </a:bodyPr>
          <a:lstStyle>
            <a:lvl1pPr algn="r" defTabSz="911225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CADCF09-B2E3-4A10-9736-52AA744F145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7650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E52073-0A60-45F3-8E0E-E78F9E6CCFD9}" type="slidenum">
              <a:rPr lang="de-DE" smtClean="0"/>
              <a:pPr/>
              <a:t>10</a:t>
            </a:fld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93C94C-3F40-4803-B0CE-0107502F79AC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DF95D-D831-4C3D-B167-6D87FB288504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DF95D-D831-4C3D-B167-6D87FB288504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ts val="3313"/>
              </a:lnSpc>
            </a:pP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E52073-0A60-45F3-8E0E-E78F9E6CCFD9}" type="slidenum">
              <a:rPr lang="de-DE" smtClean="0"/>
              <a:pPr/>
              <a:t>5</a:t>
            </a:fld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E52073-0A60-45F3-8E0E-E78F9E6CCFD9}" type="slidenum">
              <a:rPr lang="de-DE" smtClean="0"/>
              <a:pPr/>
              <a:t>6</a:t>
            </a:fld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E52073-0A60-45F3-8E0E-E78F9E6CCFD9}" type="slidenum">
              <a:rPr lang="de-DE" smtClean="0"/>
              <a:pPr/>
              <a:t>7</a:t>
            </a:fld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E52073-0A60-45F3-8E0E-E78F9E6CCFD9}" type="slidenum">
              <a:rPr lang="de-DE" smtClean="0"/>
              <a:pPr/>
              <a:t>8</a:t>
            </a:fld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E52073-0A60-45F3-8E0E-E78F9E6CCFD9}" type="slidenum">
              <a:rPr lang="de-DE" smtClean="0"/>
              <a:pPr/>
              <a:t>9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3" descr="ppt_titel_back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90800"/>
            <a:ext cx="113157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81600"/>
            <a:ext cx="113157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63700" y="546100"/>
            <a:ext cx="41275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1" descr="eu logo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7164388"/>
            <a:ext cx="866775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82"/>
          <p:cNvSpPr txBox="1">
            <a:spLocks noChangeArrowheads="1"/>
          </p:cNvSpPr>
          <p:nvPr userDrawn="1"/>
        </p:nvSpPr>
        <p:spPr bwMode="auto">
          <a:xfrm>
            <a:off x="3425825" y="6953250"/>
            <a:ext cx="51181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1103313">
              <a:defRPr/>
            </a:pPr>
            <a:r>
              <a:rPr lang="en-GB" sz="1400"/>
              <a:t>Part-financed by the European Union</a:t>
            </a:r>
            <a:br>
              <a:rPr lang="en-GB" sz="1400"/>
            </a:br>
            <a:r>
              <a:rPr lang="en-US" sz="1400"/>
              <a:t>European Regional Development Fund and </a:t>
            </a:r>
            <a:br>
              <a:rPr lang="en-US" sz="1400"/>
            </a:br>
            <a:r>
              <a:rPr lang="en-US" sz="1400"/>
              <a:t>European </a:t>
            </a:r>
            <a:r>
              <a:rPr lang="en-GB" sz="1400"/>
              <a:t>Neighbourhood</a:t>
            </a:r>
            <a:r>
              <a:rPr lang="en-US" sz="1400"/>
              <a:t> and Partnership Instrument</a:t>
            </a:r>
            <a:endParaRPr lang="de-DE"/>
          </a:p>
        </p:txBody>
      </p:sp>
      <p:sp>
        <p:nvSpPr>
          <p:cNvPr id="4184" name="Rectangle 88"/>
          <p:cNvSpPr>
            <a:spLocks noGrp="1" noChangeArrowheads="1"/>
          </p:cNvSpPr>
          <p:nvPr>
            <p:ph type="ctrTitle" sz="quarter"/>
          </p:nvPr>
        </p:nvSpPr>
        <p:spPr>
          <a:xfrm>
            <a:off x="2489200" y="3495675"/>
            <a:ext cx="7977188" cy="704850"/>
          </a:xfrm>
        </p:spPr>
        <p:txBody>
          <a:bodyPr anchor="ctr"/>
          <a:lstStyle>
            <a:lvl1pPr>
              <a:lnSpc>
                <a:spcPts val="2200"/>
              </a:lnSpc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186" name="Rectangle 9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89200" y="4302125"/>
            <a:ext cx="7993063" cy="2362200"/>
          </a:xfrm>
        </p:spPr>
        <p:txBody>
          <a:bodyPr lIns="91440" tIns="45720" rIns="91440" bIns="45720"/>
          <a:lstStyle>
            <a:lvl1pPr marL="0" indent="0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5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ABDE7-1272-4C92-B05C-487D35401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VASAB workshop, 28 November 2013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50238" y="1768475"/>
            <a:ext cx="2447925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3288" y="1768475"/>
            <a:ext cx="719455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5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655CC-ABCE-4331-8AA7-C6DE321BA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VASAB workshop, 28 November 2013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5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5BE4D-3BD4-4B52-8929-464A060D4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VASAB workshop, 28 November 2013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41913"/>
            <a:ext cx="9618662" cy="1589087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763" y="3390900"/>
            <a:ext cx="9618662" cy="1751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503C7-AC0B-4E30-AF84-BAA61AD2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VASAB workshop, 28 November 2013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3288" y="2724150"/>
            <a:ext cx="4819650" cy="436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5338" y="2724150"/>
            <a:ext cx="4821237" cy="436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5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03B44-0C7A-4371-A9D8-6300CC2D0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VASAB workshop, 28 November 2013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150" y="320675"/>
            <a:ext cx="10185400" cy="1333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150" y="1790700"/>
            <a:ext cx="5000625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150" y="2536825"/>
            <a:ext cx="5000625" cy="4610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48338" y="1790700"/>
            <a:ext cx="5002212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48338" y="2536825"/>
            <a:ext cx="5002212" cy="4610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5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198F7-317A-46EB-8B3D-EBE1C6263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VASAB workshop, 28 November 2013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5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AC896-C3AB-47D9-945E-36A1826C7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VASAB workshop, 28 November 2013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90205-0A13-402A-B7BD-D142E18B3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VASAB workshop, 28 November 2013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150" y="319088"/>
            <a:ext cx="3722688" cy="1355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363" y="319088"/>
            <a:ext cx="6326187" cy="68278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5150" y="1674813"/>
            <a:ext cx="3722688" cy="547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4282A-F40A-4AC9-B54E-18517295B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VASAB workshop, 28 November 2013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738" y="5600700"/>
            <a:ext cx="6789737" cy="6619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17738" y="714375"/>
            <a:ext cx="6789737" cy="4800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17738" y="6262688"/>
            <a:ext cx="6789737" cy="9382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399DF-D262-42D7-AAB7-8EC66CA4A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VASAB workshop, 28 November 2013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7" descr="eu 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525000" y="7315200"/>
            <a:ext cx="6096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4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13157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7200" y="152400"/>
            <a:ext cx="2224088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4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477375" y="844550"/>
            <a:ext cx="809625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4" name="Rectangle 5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45638" y="7286625"/>
            <a:ext cx="11525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6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899996D-8682-4598-A822-641698DF6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53"/>
          <p:cNvSpPr>
            <a:spLocks noGrp="1" noChangeArrowheads="1"/>
          </p:cNvSpPr>
          <p:nvPr>
            <p:ph type="title"/>
          </p:nvPr>
        </p:nvSpPr>
        <p:spPr bwMode="auto">
          <a:xfrm>
            <a:off x="904875" y="1768475"/>
            <a:ext cx="97932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2" name="Rectangle 5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3288" y="2724150"/>
            <a:ext cx="9793287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</p:txBody>
      </p:sp>
      <p:sp>
        <p:nvSpPr>
          <p:cNvPr id="1083" name="Rectangle 5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875" y="7286625"/>
            <a:ext cx="8424863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ts val="16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r>
              <a:rPr lang="en-US" smtClean="0"/>
              <a:t>VASAB workshop, 28 November 2013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</p:sldLayoutIdLst>
  <p:hf hdr="0" dt="0"/>
  <p:txStyles>
    <p:titleStyle>
      <a:lvl1pPr algn="l" defTabSz="1103313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00478B"/>
          </a:solidFill>
          <a:latin typeface="+mj-lt"/>
          <a:ea typeface="+mj-ea"/>
          <a:cs typeface="+mj-cs"/>
        </a:defRPr>
      </a:lvl1pPr>
      <a:lvl2pPr algn="l" defTabSz="1103313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00478B"/>
          </a:solidFill>
          <a:latin typeface="Verdana" pitchFamily="34" charset="0"/>
        </a:defRPr>
      </a:lvl2pPr>
      <a:lvl3pPr algn="l" defTabSz="1103313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00478B"/>
          </a:solidFill>
          <a:latin typeface="Verdana" pitchFamily="34" charset="0"/>
        </a:defRPr>
      </a:lvl3pPr>
      <a:lvl4pPr algn="l" defTabSz="1103313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00478B"/>
          </a:solidFill>
          <a:latin typeface="Verdana" pitchFamily="34" charset="0"/>
        </a:defRPr>
      </a:lvl4pPr>
      <a:lvl5pPr algn="l" defTabSz="1103313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00478B"/>
          </a:solidFill>
          <a:latin typeface="Verdana" pitchFamily="34" charset="0"/>
        </a:defRPr>
      </a:lvl5pPr>
      <a:lvl6pPr marL="457200" algn="l" defTabSz="1103313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00478B"/>
          </a:solidFill>
          <a:latin typeface="Verdana" pitchFamily="34" charset="0"/>
        </a:defRPr>
      </a:lvl6pPr>
      <a:lvl7pPr marL="914400" algn="l" defTabSz="1103313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00478B"/>
          </a:solidFill>
          <a:latin typeface="Verdana" pitchFamily="34" charset="0"/>
        </a:defRPr>
      </a:lvl7pPr>
      <a:lvl8pPr marL="1371600" algn="l" defTabSz="1103313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00478B"/>
          </a:solidFill>
          <a:latin typeface="Verdana" pitchFamily="34" charset="0"/>
        </a:defRPr>
      </a:lvl8pPr>
      <a:lvl9pPr marL="1828800" algn="l" defTabSz="1103313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00478B"/>
          </a:solidFill>
          <a:latin typeface="Verdana" pitchFamily="34" charset="0"/>
        </a:defRPr>
      </a:lvl9pPr>
    </p:titleStyle>
    <p:bodyStyle>
      <a:lvl1pPr marL="355600" indent="-355600" algn="l" defTabSz="1103313" rtl="0" eaLnBrk="0" fontAlgn="base" hangingPunct="0">
        <a:lnSpc>
          <a:spcPts val="2200"/>
        </a:lnSpc>
        <a:spcBef>
          <a:spcPts val="2200"/>
        </a:spcBef>
        <a:spcAft>
          <a:spcPct val="0"/>
        </a:spcAft>
        <a:buChar char="•"/>
        <a:defRPr sz="3200">
          <a:solidFill>
            <a:srgbClr val="00478B"/>
          </a:solidFill>
          <a:latin typeface="+mn-lt"/>
          <a:ea typeface="+mn-ea"/>
          <a:cs typeface="+mn-cs"/>
        </a:defRPr>
      </a:lvl1pPr>
      <a:lvl2pPr marL="900113" indent="-365125" algn="l" defTabSz="1103313" rtl="0" eaLnBrk="0" fontAlgn="base" hangingPunct="0">
        <a:lnSpc>
          <a:spcPts val="2200"/>
        </a:lnSpc>
        <a:spcBef>
          <a:spcPts val="2200"/>
        </a:spcBef>
        <a:spcAft>
          <a:spcPct val="0"/>
        </a:spcAft>
        <a:buFont typeface="Verdana" pitchFamily="34" charset="0"/>
        <a:buChar char="–"/>
        <a:defRPr sz="1600">
          <a:solidFill>
            <a:srgbClr val="00478B"/>
          </a:solidFill>
          <a:latin typeface="+mn-lt"/>
        </a:defRPr>
      </a:lvl2pPr>
      <a:lvl3pPr marL="1079500" indent="-165100" algn="l" defTabSz="1103313" rtl="0" eaLnBrk="0" fontAlgn="base" hangingPunct="0">
        <a:lnSpc>
          <a:spcPts val="2200"/>
        </a:lnSpc>
        <a:spcBef>
          <a:spcPct val="0"/>
        </a:spcBef>
        <a:spcAft>
          <a:spcPct val="0"/>
        </a:spcAft>
        <a:buFont typeface="Wingdings" pitchFamily="2" charset="2"/>
        <a:buChar char="•"/>
        <a:defRPr sz="1600">
          <a:solidFill>
            <a:srgbClr val="00478B"/>
          </a:solidFill>
          <a:latin typeface="+mn-lt"/>
        </a:defRPr>
      </a:lvl3pPr>
      <a:lvl4pPr marL="1990725" indent="-731838" algn="l" defTabSz="1103313" rtl="0" eaLnBrk="0" fontAlgn="base" hangingPunct="0">
        <a:lnSpc>
          <a:spcPts val="2200"/>
        </a:lnSpc>
        <a:spcBef>
          <a:spcPct val="0"/>
        </a:spcBef>
        <a:spcAft>
          <a:spcPct val="0"/>
        </a:spcAft>
        <a:buChar char="–"/>
        <a:defRPr sz="1600">
          <a:solidFill>
            <a:srgbClr val="00478B"/>
          </a:solidFill>
          <a:latin typeface="+mn-lt"/>
        </a:defRPr>
      </a:lvl4pPr>
      <a:lvl5pPr marL="2482850" indent="-274638" algn="l" defTabSz="1103313" rtl="0" eaLnBrk="0" fontAlgn="base" hangingPunct="0">
        <a:lnSpc>
          <a:spcPts val="2200"/>
        </a:lnSpc>
        <a:spcBef>
          <a:spcPct val="0"/>
        </a:spcBef>
        <a:spcAft>
          <a:spcPct val="0"/>
        </a:spcAft>
        <a:buChar char="»"/>
        <a:defRPr sz="1600">
          <a:solidFill>
            <a:srgbClr val="00478B"/>
          </a:solidFill>
          <a:latin typeface="+mn-lt"/>
        </a:defRPr>
      </a:lvl5pPr>
      <a:lvl6pPr marL="2940050" indent="-274638" algn="l" defTabSz="1103313" rtl="0" fontAlgn="base">
        <a:lnSpc>
          <a:spcPts val="2200"/>
        </a:lnSpc>
        <a:spcBef>
          <a:spcPct val="0"/>
        </a:spcBef>
        <a:spcAft>
          <a:spcPct val="0"/>
        </a:spcAft>
        <a:defRPr sz="1600">
          <a:solidFill>
            <a:srgbClr val="00478B"/>
          </a:solidFill>
          <a:latin typeface="+mn-lt"/>
        </a:defRPr>
      </a:lvl6pPr>
      <a:lvl7pPr marL="3397250" indent="-274638" algn="l" defTabSz="1103313" rtl="0" fontAlgn="base">
        <a:lnSpc>
          <a:spcPts val="2200"/>
        </a:lnSpc>
        <a:spcBef>
          <a:spcPct val="0"/>
        </a:spcBef>
        <a:spcAft>
          <a:spcPct val="0"/>
        </a:spcAft>
        <a:defRPr sz="1600">
          <a:solidFill>
            <a:srgbClr val="00478B"/>
          </a:solidFill>
          <a:latin typeface="+mn-lt"/>
        </a:defRPr>
      </a:lvl7pPr>
      <a:lvl8pPr marL="3854450" indent="-274638" algn="l" defTabSz="1103313" rtl="0" fontAlgn="base">
        <a:lnSpc>
          <a:spcPts val="2200"/>
        </a:lnSpc>
        <a:spcBef>
          <a:spcPct val="0"/>
        </a:spcBef>
        <a:spcAft>
          <a:spcPct val="0"/>
        </a:spcAft>
        <a:defRPr sz="1600">
          <a:solidFill>
            <a:srgbClr val="00478B"/>
          </a:solidFill>
          <a:latin typeface="+mn-lt"/>
        </a:defRPr>
      </a:lvl8pPr>
      <a:lvl9pPr marL="4311650" indent="-274638" algn="l" defTabSz="1103313" rtl="0" fontAlgn="base">
        <a:lnSpc>
          <a:spcPts val="2200"/>
        </a:lnSpc>
        <a:spcBef>
          <a:spcPct val="0"/>
        </a:spcBef>
        <a:spcAft>
          <a:spcPct val="0"/>
        </a:spcAft>
        <a:defRPr sz="1600">
          <a:solidFill>
            <a:srgbClr val="00478B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Baltic Sea Region Programme 2014-2020:</a:t>
            </a:r>
            <a:br>
              <a:rPr lang="en-US" dirty="0" smtClean="0"/>
            </a:br>
            <a:r>
              <a:rPr lang="en-US" dirty="0" smtClean="0"/>
              <a:t>territorial assets and challenges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fontAlgn="t" hangingPunct="1">
              <a:spcBef>
                <a:spcPct val="0"/>
              </a:spcBef>
            </a:pPr>
            <a:endParaRPr lang="en-GB" sz="1800" dirty="0" smtClean="0"/>
          </a:p>
          <a:p>
            <a:pPr eaLnBrk="1" fontAlgn="t" hangingPunct="1">
              <a:spcBef>
                <a:spcPct val="0"/>
              </a:spcBef>
            </a:pPr>
            <a:r>
              <a:rPr lang="en-GB" sz="1800" dirty="0" smtClean="0"/>
              <a:t>Joint Technical Secretariat</a:t>
            </a:r>
          </a:p>
          <a:p>
            <a:r>
              <a:rPr lang="en-US" sz="1800" dirty="0" smtClean="0"/>
              <a:t>VASAB workshop „Cultivating new ideas for the territorial development of the Baltic Sea Region” </a:t>
            </a:r>
          </a:p>
          <a:p>
            <a:r>
              <a:rPr lang="en-US" sz="1800" dirty="0" smtClean="0"/>
              <a:t>28 November 2013, Riga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F2DDD7-B380-4069-9D74-3E71A33E37C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VASAB workshop, 28 November 2013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904875" y="1768475"/>
            <a:ext cx="9967913" cy="792163"/>
          </a:xfrm>
        </p:spPr>
        <p:txBody>
          <a:bodyPr/>
          <a:lstStyle/>
          <a:p>
            <a:pPr marL="514350" indent="-514350" eaLnBrk="1" hangingPunct="1"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3. </a:t>
            </a:r>
            <a:r>
              <a:rPr lang="en-GB" dirty="0" smtClean="0"/>
              <a:t>Examples of the projects co-financed the Baltic Sea Region Programme 2007-2013   </a:t>
            </a:r>
            <a:endParaRPr lang="en-US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001713" lvl="1" indent="-1001713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/>
              <a:t>Project</a:t>
            </a:r>
            <a:r>
              <a:rPr lang="en-US" sz="1800" dirty="0" smtClean="0"/>
              <a:t>:</a:t>
            </a:r>
            <a:r>
              <a:rPr lang="en-US" sz="1800" b="1" dirty="0" smtClean="0"/>
              <a:t> SUBMARINER </a:t>
            </a:r>
            <a:r>
              <a:rPr lang="en-US" sz="1800" dirty="0" smtClean="0"/>
              <a:t>– Sustainable uses of Baltic Marine Resources</a:t>
            </a:r>
          </a:p>
          <a:p>
            <a:pPr marL="1085850" lvl="1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1800" dirty="0" smtClean="0"/>
          </a:p>
          <a:p>
            <a:pPr marL="1085850" lvl="1" indent="-108585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/>
              <a:t>Aim</a:t>
            </a:r>
            <a:r>
              <a:rPr lang="en-US" sz="1800" dirty="0" smtClean="0"/>
              <a:t>: to foster the economic development by promoting new sustainable marine uses</a:t>
            </a:r>
          </a:p>
          <a:p>
            <a:pPr marL="1085850" lvl="1" indent="-108585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1800" dirty="0" smtClean="0"/>
          </a:p>
          <a:p>
            <a:pPr marL="1085850" lvl="1" indent="-108585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/>
              <a:t>Lead partner</a:t>
            </a:r>
            <a:r>
              <a:rPr lang="en-US" sz="1800" dirty="0" smtClean="0"/>
              <a:t>: Maritime Institute Gdansk, PL</a:t>
            </a:r>
          </a:p>
          <a:p>
            <a:pPr marL="1085850" lvl="1" indent="-108585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1800" dirty="0" smtClean="0"/>
          </a:p>
          <a:p>
            <a:pPr marL="1085850" lvl="1" indent="-108585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/>
              <a:t>Budget</a:t>
            </a:r>
            <a:r>
              <a:rPr lang="en-US" sz="1800" dirty="0" smtClean="0"/>
              <a:t>: € 3.6 million</a:t>
            </a:r>
          </a:p>
          <a:p>
            <a:pPr marL="1001713" lvl="1" indent="84138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1800" b="1" dirty="0" smtClean="0"/>
          </a:p>
          <a:p>
            <a:pPr marL="544513" lvl="1" indent="0" eaLnBrk="1" hangingPunct="1">
              <a:buNone/>
              <a:defRPr/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Baltic Sea Region Programme 2014-2020:</a:t>
            </a:r>
            <a:br>
              <a:rPr lang="en-US" dirty="0" smtClean="0"/>
            </a:br>
            <a:r>
              <a:rPr lang="en-US" dirty="0" smtClean="0"/>
              <a:t>territorial assets and challenges</a:t>
            </a:r>
            <a:endParaRPr lang="en-GB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fontAlgn="t" hangingPunct="1">
              <a:spcBef>
                <a:spcPct val="0"/>
              </a:spcBef>
            </a:pPr>
            <a:r>
              <a:rPr lang="en-GB" sz="1800" smtClean="0"/>
              <a:t>Elena Kolosova</a:t>
            </a:r>
            <a:r>
              <a:rPr lang="lv-LV" sz="1800" smtClean="0"/>
              <a:t> </a:t>
            </a:r>
            <a:endParaRPr lang="en-GB" sz="1800" smtClean="0"/>
          </a:p>
          <a:p>
            <a:pPr eaLnBrk="1" fontAlgn="t" hangingPunct="1">
              <a:spcBef>
                <a:spcPct val="0"/>
              </a:spcBef>
            </a:pPr>
            <a:r>
              <a:rPr lang="en-GB" sz="1800" smtClean="0"/>
              <a:t>Project Officer</a:t>
            </a:r>
            <a:endParaRPr lang="zh-TW" altLang="en-GB" sz="1800" smtClean="0">
              <a:ea typeface="新細明體" pitchFamily="18" charset="-120"/>
            </a:endParaRPr>
          </a:p>
          <a:p>
            <a:pPr eaLnBrk="1" fontAlgn="t" hangingPunct="1">
              <a:spcBef>
                <a:spcPct val="0"/>
              </a:spcBef>
            </a:pPr>
            <a:r>
              <a:rPr lang="en-GB" sz="1800" smtClean="0"/>
              <a:t/>
            </a:r>
            <a:br>
              <a:rPr lang="en-GB" sz="1800" smtClean="0"/>
            </a:br>
            <a:r>
              <a:rPr lang="lv-LV" sz="1800" smtClean="0"/>
              <a:t>Phone: +371 6735 0646</a:t>
            </a:r>
          </a:p>
          <a:p>
            <a:pPr eaLnBrk="1" fontAlgn="t" hangingPunct="1">
              <a:spcBef>
                <a:spcPct val="0"/>
              </a:spcBef>
            </a:pPr>
            <a:r>
              <a:rPr lang="lv-LV" sz="1800" smtClean="0"/>
              <a:t>Em</a:t>
            </a:r>
            <a:r>
              <a:rPr lang="en-GB" sz="1800" smtClean="0"/>
              <a:t>ail: elena.kolosova@eu.baltic.net</a:t>
            </a:r>
          </a:p>
          <a:p>
            <a:pPr eaLnBrk="1" hangingPunct="1"/>
            <a:r>
              <a:rPr lang="en-GB" sz="1800" b="1" smtClean="0"/>
              <a:t>eu.baltic.net</a:t>
            </a:r>
          </a:p>
          <a:p>
            <a:pPr eaLnBrk="1" hangingPunct="1"/>
            <a:endParaRPr lang="en-GB" altLang="zh-TW" sz="1800" b="1" smtClean="0">
              <a:ea typeface="新細明體" pitchFamily="18" charset="-120"/>
            </a:endParaRPr>
          </a:p>
          <a:p>
            <a:pPr eaLnBrk="1" hangingPunct="1"/>
            <a:endParaRPr lang="en-GB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62BDDB5-5D2E-46CE-9391-C324D33D3D8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59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VASAB workshop, 28 November 2013</a:t>
            </a:r>
          </a:p>
        </p:txBody>
      </p:sp>
      <p:sp>
        <p:nvSpPr>
          <p:cNvPr id="4100" name="Slide Number Placeholder 3"/>
          <p:cNvSpPr txBox="1">
            <a:spLocks noGrp="1"/>
          </p:cNvSpPr>
          <p:nvPr/>
        </p:nvSpPr>
        <p:spPr bwMode="auto">
          <a:xfrm>
            <a:off x="9545638" y="7286625"/>
            <a:ext cx="11525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ts val="1600"/>
              </a:lnSpc>
              <a:spcBef>
                <a:spcPct val="0"/>
              </a:spcBef>
            </a:pPr>
            <a:fld id="{2BC4E5D2-01AC-46E0-8007-435E0780CACB}" type="slidenum">
              <a:rPr lang="en-US" sz="1400"/>
              <a:pPr algn="r">
                <a:lnSpc>
                  <a:spcPts val="1600"/>
                </a:lnSpc>
                <a:spcBef>
                  <a:spcPct val="0"/>
                </a:spcBef>
              </a:pPr>
              <a:t>2</a:t>
            </a:fld>
            <a:endParaRPr lang="en-US" sz="140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9338" y="2487613"/>
            <a:ext cx="9037637" cy="4033837"/>
          </a:xfrm>
        </p:spPr>
        <p:txBody>
          <a:bodyPr/>
          <a:lstStyle/>
          <a:p>
            <a:pPr marL="514350" indent="-514350" eaLnBrk="1" hangingPunct="1">
              <a:lnSpc>
                <a:spcPct val="100000"/>
              </a:lnSpc>
              <a:spcBef>
                <a:spcPts val="1200"/>
              </a:spcBef>
              <a:buFont typeface="Verdana" pitchFamily="34" charset="0"/>
              <a:buAutoNum type="arabicPeriod"/>
            </a:pPr>
            <a:r>
              <a:rPr lang="en-US" sz="2000" dirty="0" smtClean="0"/>
              <a:t>Baltic Sea Region Programme 2014-2020</a:t>
            </a:r>
            <a:endParaRPr lang="en-US" sz="1800" dirty="0" smtClean="0"/>
          </a:p>
          <a:p>
            <a:pPr marL="514350" indent="-514350" eaLnBrk="1" hangingPunct="1">
              <a:lnSpc>
                <a:spcPct val="100000"/>
              </a:lnSpc>
              <a:spcBef>
                <a:spcPts val="1200"/>
              </a:spcBef>
              <a:buFont typeface="Verdana" pitchFamily="34" charset="0"/>
              <a:buAutoNum type="arabicPeriod"/>
            </a:pPr>
            <a:r>
              <a:rPr lang="en-US" sz="2000" dirty="0" smtClean="0"/>
              <a:t>Themes addressed by the future Programme and its response to the selected territorial challenges and assets </a:t>
            </a:r>
            <a:endParaRPr lang="lv-LV" sz="2000" dirty="0" smtClean="0"/>
          </a:p>
          <a:p>
            <a:pPr marL="514350" indent="-514350" eaLnBrk="1" hangingPunct="1">
              <a:lnSpc>
                <a:spcPct val="100000"/>
              </a:lnSpc>
              <a:spcBef>
                <a:spcPts val="1200"/>
              </a:spcBef>
              <a:buFont typeface="Verdana" pitchFamily="34" charset="0"/>
              <a:buAutoNum type="arabicPeriod"/>
            </a:pPr>
            <a:r>
              <a:rPr lang="en-GB" sz="2000" dirty="0" smtClean="0"/>
              <a:t>Examples of the projects co-financed the Baltic Sea Region Programme 2007-2013   </a:t>
            </a:r>
            <a:endParaRPr lang="en-US" sz="2000" dirty="0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Content:</a:t>
            </a:r>
            <a:endParaRPr lang="pl-PL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VASAB workshop, 28 November 2013</a:t>
            </a:r>
          </a:p>
        </p:txBody>
      </p:sp>
      <p:sp>
        <p:nvSpPr>
          <p:cNvPr id="5125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B4F9BA-D6ED-47E6-BEBF-E545112783C0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3734" y="1285856"/>
            <a:ext cx="4073525" cy="59753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014380" y="2714616"/>
            <a:ext cx="58579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ts val="1200"/>
              </a:spcBef>
            </a:pPr>
            <a:r>
              <a:rPr lang="en-GB" sz="2000" dirty="0" smtClean="0"/>
              <a:t>Supports </a:t>
            </a:r>
            <a:r>
              <a:rPr lang="en-GB" sz="2000" b="1" dirty="0" smtClean="0"/>
              <a:t>sustainable regional development </a:t>
            </a:r>
            <a:r>
              <a:rPr lang="en-GB" sz="2000" dirty="0" smtClean="0"/>
              <a:t>through </a:t>
            </a:r>
            <a:r>
              <a:rPr lang="en-GB" sz="2000" b="1" dirty="0" smtClean="0"/>
              <a:t>transnational cooperation </a:t>
            </a:r>
            <a:r>
              <a:rPr lang="en-GB" sz="2000" dirty="0" smtClean="0"/>
              <a:t>projects</a:t>
            </a:r>
          </a:p>
          <a:p>
            <a:pPr marL="542925" indent="-542925" eaLnBrk="0" hangingPunct="0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smtClean="0"/>
              <a:t>Builds on </a:t>
            </a:r>
            <a:r>
              <a:rPr lang="en-GB" sz="2000" b="1" dirty="0" smtClean="0"/>
              <a:t>territorial assets</a:t>
            </a:r>
          </a:p>
          <a:p>
            <a:pPr marL="542925" indent="-542925" eaLnBrk="0" hangingPunct="0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smtClean="0"/>
              <a:t>Addresses </a:t>
            </a:r>
            <a:r>
              <a:rPr lang="en-GB" sz="2000" b="1" dirty="0" smtClean="0"/>
              <a:t>territorial challenges</a:t>
            </a:r>
          </a:p>
          <a:p>
            <a:pPr marL="542925" indent="-542925" eaLnBrk="0" hangingPunct="0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smtClean="0"/>
              <a:t>Fosters </a:t>
            </a:r>
            <a:r>
              <a:rPr lang="en-GB" sz="2000" b="1" dirty="0" smtClean="0"/>
              <a:t>place-based growth</a:t>
            </a:r>
          </a:p>
          <a:p>
            <a:pPr marL="542925" indent="-542925" eaLnBrk="0" hangingPunct="0">
              <a:lnSpc>
                <a:spcPct val="100000"/>
              </a:lnSpc>
              <a:spcBef>
                <a:spcPts val="1200"/>
              </a:spcBef>
            </a:pPr>
            <a:endParaRPr lang="en-US" sz="2000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903288" y="1766888"/>
            <a:ext cx="9721850" cy="425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42925" indent="-542925" eaLnBrk="0" hangingPunct="0">
              <a:lnSpc>
                <a:spcPts val="2600"/>
              </a:lnSpc>
            </a:pPr>
            <a:r>
              <a:rPr lang="en-US" sz="2400" b="1" dirty="0"/>
              <a:t>1. The Baltic Sea Region </a:t>
            </a:r>
            <a:r>
              <a:rPr lang="en-US" sz="2400" b="1" dirty="0" smtClean="0"/>
              <a:t>Programme 2014-2020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VASAB workshop, 28 November 2013</a:t>
            </a:r>
          </a:p>
        </p:txBody>
      </p:sp>
      <p:sp>
        <p:nvSpPr>
          <p:cNvPr id="5125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B4F9BA-D6ED-47E6-BEBF-E545112783C0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3734" y="1285856"/>
            <a:ext cx="4073525" cy="59753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014380" y="2714616"/>
            <a:ext cx="5857916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§"/>
            </a:pPr>
            <a:r>
              <a:rPr lang="en-US" sz="2000" dirty="0" smtClean="0"/>
              <a:t>Cover 11 participating countries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2000" dirty="0" smtClean="0"/>
              <a:t>Have a strong relationship to the EU Strategy for the Baltic Sea Region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2000" dirty="0" smtClean="0"/>
              <a:t>Operate at least within the same budget 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2000" dirty="0" smtClean="0"/>
              <a:t>Provide up to 75-85 % co-financing on priority </a:t>
            </a:r>
            <a:r>
              <a:rPr lang="en-GB" sz="2000" dirty="0" smtClean="0"/>
              <a:t>axis level</a:t>
            </a:r>
          </a:p>
          <a:p>
            <a:pPr marL="542925" indent="-542925" eaLnBrk="0" hangingPunct="0">
              <a:lnSpc>
                <a:spcPct val="100000"/>
              </a:lnSpc>
              <a:spcBef>
                <a:spcPts val="1200"/>
              </a:spcBef>
            </a:pPr>
            <a:endParaRPr lang="en-US" sz="2000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903288" y="1766888"/>
            <a:ext cx="9721850" cy="425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42925" indent="-542925" eaLnBrk="0" hangingPunct="0">
              <a:lnSpc>
                <a:spcPts val="2600"/>
              </a:lnSpc>
            </a:pPr>
            <a:r>
              <a:rPr lang="en-US" sz="2400" b="1" dirty="0"/>
              <a:t>1. The Baltic Sea Region </a:t>
            </a:r>
            <a:r>
              <a:rPr lang="en-US" sz="2400" b="1" dirty="0" smtClean="0"/>
              <a:t>Programme 2014-2020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F2DDD7-B380-4069-9D74-3E71A33E37C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VASAB workshop, 28 November 2013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904875" y="1768475"/>
            <a:ext cx="9967913" cy="792163"/>
          </a:xfrm>
        </p:spPr>
        <p:txBody>
          <a:bodyPr/>
          <a:lstStyle/>
          <a:p>
            <a:pPr eaLnBrk="1" hangingPunct="1"/>
            <a:r>
              <a:rPr lang="en-US" dirty="0" smtClean="0"/>
              <a:t>2. Themes Addressed by the Future </a:t>
            </a:r>
            <a:r>
              <a:rPr lang="en-US" dirty="0" err="1" smtClean="0"/>
              <a:t>Programme</a:t>
            </a:r>
            <a:endParaRPr lang="en-GB" b="0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42925" indent="-542925" eaLnBrk="1" hangingPunct="1">
              <a:buFont typeface="+mj-lt"/>
              <a:buAutoNum type="arabicPeriod"/>
              <a:defRPr/>
            </a:pPr>
            <a:r>
              <a:rPr lang="en-GB" sz="2000" b="1" dirty="0" smtClean="0"/>
              <a:t>Capacity for Innovation</a:t>
            </a:r>
          </a:p>
          <a:p>
            <a:pPr marL="542925" indent="-542925" eaLnBrk="1" hangingPunct="1">
              <a:buFont typeface="+mj-lt"/>
              <a:buAutoNum type="arabicPeriod"/>
              <a:defRPr/>
            </a:pPr>
            <a:r>
              <a:rPr lang="en-GB" sz="2000" b="1" dirty="0" smtClean="0"/>
              <a:t>Efficient Management of Natural Resources</a:t>
            </a:r>
          </a:p>
          <a:p>
            <a:pPr marL="542925" indent="-542925" eaLnBrk="1" hangingPunct="1">
              <a:buFont typeface="+mj-lt"/>
              <a:buAutoNum type="arabicPeriod"/>
              <a:defRPr/>
            </a:pPr>
            <a:r>
              <a:rPr lang="en-GB" sz="2000" b="1" dirty="0" smtClean="0"/>
              <a:t>Sustainable Transport</a:t>
            </a:r>
          </a:p>
          <a:p>
            <a:pPr marL="1001713" lvl="1" indent="-45720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1800" dirty="0" smtClean="0"/>
          </a:p>
          <a:p>
            <a:pPr marL="544513" lvl="1" indent="0" eaLnBrk="1" hangingPunct="1">
              <a:buNone/>
              <a:defRPr/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F2DDD7-B380-4069-9D74-3E71A33E37C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VASAB workshop, 28 November 2013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904875" y="1768475"/>
            <a:ext cx="9967913" cy="792163"/>
          </a:xfrm>
        </p:spPr>
        <p:txBody>
          <a:bodyPr/>
          <a:lstStyle/>
          <a:p>
            <a:pPr eaLnBrk="1" hangingPunct="1"/>
            <a:r>
              <a:rPr lang="en-GB" dirty="0" smtClean="0"/>
              <a:t>Capacity for Innovation </a:t>
            </a:r>
            <a:endParaRPr lang="en-GB" b="0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42925" indent="-542925" eaLnBrk="1" hangingPunct="1">
              <a:buNone/>
              <a:defRPr/>
            </a:pPr>
            <a:r>
              <a:rPr lang="en-US" sz="2000" dirty="0" smtClean="0"/>
              <a:t>Territorial assets/challenges and the Programme’s response:</a:t>
            </a:r>
          </a:p>
          <a:p>
            <a:pPr marL="542925" indent="-542925" eaLnBrk="1" hangingPunct="1">
              <a:defRPr/>
            </a:pPr>
            <a:r>
              <a:rPr lang="en-US" sz="2000" dirty="0" smtClean="0"/>
              <a:t>A wide range of research and innovation infrastructures – </a:t>
            </a:r>
            <a:r>
              <a:rPr lang="en-US" sz="2000" b="1" dirty="0" smtClean="0"/>
              <a:t>enhance</a:t>
            </a:r>
            <a:r>
              <a:rPr lang="en-US" sz="2000" dirty="0" smtClean="0"/>
              <a:t> </a:t>
            </a:r>
            <a:r>
              <a:rPr lang="en-US" sz="2000" b="1" dirty="0" smtClean="0"/>
              <a:t>market uptake of innovation </a:t>
            </a:r>
          </a:p>
          <a:p>
            <a:pPr marL="542925" indent="-542925" eaLnBrk="1" hangingPunct="1">
              <a:defRPr/>
            </a:pPr>
            <a:r>
              <a:rPr lang="en-GB" sz="2000" dirty="0" smtClean="0"/>
              <a:t>Diverse competencies and strengths for the generation of innovation – </a:t>
            </a:r>
            <a:r>
              <a:rPr lang="en-GB" sz="2000" b="1" dirty="0" smtClean="0"/>
              <a:t>strengthen smart specialisation</a:t>
            </a:r>
            <a:endParaRPr lang="en-GB" sz="2000" dirty="0" smtClean="0"/>
          </a:p>
          <a:p>
            <a:pPr marL="542925" indent="-542925" eaLnBrk="1" hangingPunct="1">
              <a:buFont typeface="Wingdings" pitchFamily="2" charset="2"/>
              <a:buChar char="§"/>
              <a:defRPr/>
            </a:pPr>
            <a:endParaRPr lang="en-US" sz="1800" b="1" dirty="0" smtClean="0"/>
          </a:p>
          <a:p>
            <a:pPr marL="1087438" lvl="1" indent="-542925" eaLnBrk="1" hangingPunct="1">
              <a:defRPr/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F2DDD7-B380-4069-9D74-3E71A33E37C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VASAB workshop, 28 November 2013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904875" y="1768475"/>
            <a:ext cx="9967913" cy="792163"/>
          </a:xfrm>
        </p:spPr>
        <p:txBody>
          <a:bodyPr/>
          <a:lstStyle/>
          <a:p>
            <a:pPr marL="542925" indent="-542925" eaLnBrk="1" hangingPunct="1">
              <a:defRPr/>
            </a:pPr>
            <a:r>
              <a:rPr lang="en-GB" dirty="0" smtClean="0"/>
              <a:t>Efficient Management of Natural Resources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42925" indent="-542925" eaLnBrk="1" hangingPunct="1">
              <a:buNone/>
              <a:defRPr/>
            </a:pPr>
            <a:r>
              <a:rPr lang="en-US" sz="2000" dirty="0" smtClean="0"/>
              <a:t>Territorial assets/challenges and the Programme’s response:</a:t>
            </a:r>
          </a:p>
          <a:p>
            <a:pPr marL="542925" indent="-542925" eaLnBrk="1" hangingPunct="1">
              <a:defRPr/>
            </a:pPr>
            <a:r>
              <a:rPr lang="en-US" sz="2000" dirty="0" smtClean="0"/>
              <a:t>Resources for renewable energy – </a:t>
            </a:r>
            <a:r>
              <a:rPr lang="en-US" sz="2000" b="1" dirty="0" smtClean="0"/>
              <a:t>increase production and use of sustainable renewable energy</a:t>
            </a:r>
          </a:p>
          <a:p>
            <a:pPr marL="542925" indent="-542925" eaLnBrk="1" hangingPunct="1">
              <a:defRPr/>
            </a:pPr>
            <a:r>
              <a:rPr lang="en-US" sz="2000" dirty="0" smtClean="0"/>
              <a:t>Sea resources for business purposes – </a:t>
            </a:r>
            <a:r>
              <a:rPr lang="en-US" sz="2000" b="1" dirty="0" smtClean="0"/>
              <a:t>advance sustainable and resource-efficient blue growth 	</a:t>
            </a:r>
          </a:p>
          <a:p>
            <a:pPr marL="542925" indent="-542925" eaLnBrk="1" hangingPunct="1">
              <a:defRPr/>
            </a:pPr>
            <a:endParaRPr lang="en-US" sz="2000" b="1" dirty="0" smtClean="0"/>
          </a:p>
          <a:p>
            <a:pPr marL="542925" indent="-542925" eaLnBrk="1" hangingPunct="1">
              <a:buFont typeface="Wingdings" pitchFamily="2" charset="2"/>
              <a:buChar char="§"/>
              <a:defRPr/>
            </a:pPr>
            <a:endParaRPr lang="en-US" sz="1800" b="1" dirty="0" smtClean="0"/>
          </a:p>
          <a:p>
            <a:pPr marL="1087438" lvl="1" indent="-542925" eaLnBrk="1" hangingPunct="1">
              <a:defRPr/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F2DDD7-B380-4069-9D74-3E71A33E37C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VASAB workshop, 28 November 2013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904875" y="1768475"/>
            <a:ext cx="9967913" cy="792163"/>
          </a:xfrm>
        </p:spPr>
        <p:txBody>
          <a:bodyPr/>
          <a:lstStyle/>
          <a:p>
            <a:pPr marL="542925" indent="-542925" eaLnBrk="1" hangingPunct="1">
              <a:defRPr/>
            </a:pPr>
            <a:r>
              <a:rPr lang="en-GB" dirty="0" smtClean="0"/>
              <a:t>Sustainable Transport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42925" indent="-542925" eaLnBrk="1" hangingPunct="1">
              <a:buNone/>
              <a:defRPr/>
            </a:pPr>
            <a:r>
              <a:rPr lang="en-US" sz="2000" dirty="0" smtClean="0"/>
              <a:t>Territorial assets/challenges and the Programme’s response:</a:t>
            </a:r>
          </a:p>
          <a:p>
            <a:r>
              <a:rPr lang="en-US" sz="2000" dirty="0" smtClean="0"/>
              <a:t>Low interoperability of transport modes, incl. long distances, border crossing – </a:t>
            </a:r>
            <a:r>
              <a:rPr lang="en-US" sz="2000" b="1" dirty="0" smtClean="0"/>
              <a:t>increase efficiency of transporting goods and persons in north-south and east-west connections </a:t>
            </a:r>
          </a:p>
          <a:p>
            <a:r>
              <a:rPr lang="en-US" sz="2000" dirty="0" smtClean="0"/>
              <a:t>Low accessibility of remote areas – </a:t>
            </a:r>
            <a:r>
              <a:rPr lang="en-US" sz="2000" b="1" dirty="0" smtClean="0"/>
              <a:t>improve accessibility of remote areas, particularly in the northern and eastern part of the BSR</a:t>
            </a:r>
          </a:p>
          <a:p>
            <a:r>
              <a:rPr lang="en-US" sz="2000" dirty="0" smtClean="0"/>
              <a:t>Challenging sea navigation, especially in winter conditions – </a:t>
            </a:r>
            <a:r>
              <a:rPr lang="en-US" sz="2000" b="1" dirty="0" smtClean="0"/>
              <a:t>advance sustainable and resource-efficient blue growth </a:t>
            </a:r>
          </a:p>
          <a:p>
            <a:r>
              <a:rPr lang="en-US" sz="2000" dirty="0" smtClean="0"/>
              <a:t>Low efficiency of urban logistics – </a:t>
            </a:r>
            <a:r>
              <a:rPr lang="en-US" sz="2000" b="1" dirty="0" smtClean="0"/>
              <a:t>enhance environmentally friendly transport systems at urban areas	</a:t>
            </a:r>
          </a:p>
          <a:p>
            <a:pPr marL="542925" indent="-542925" eaLnBrk="1" hangingPunct="1">
              <a:defRPr/>
            </a:pPr>
            <a:endParaRPr lang="en-US" sz="2000" b="1" dirty="0" smtClean="0"/>
          </a:p>
          <a:p>
            <a:pPr marL="542925" indent="-542925" eaLnBrk="1" hangingPunct="1">
              <a:buFont typeface="Wingdings" pitchFamily="2" charset="2"/>
              <a:buChar char="§"/>
              <a:defRPr/>
            </a:pPr>
            <a:endParaRPr lang="en-US" sz="1800" b="1" dirty="0" smtClean="0"/>
          </a:p>
          <a:p>
            <a:pPr marL="1087438" lvl="1" indent="-542925" eaLnBrk="1" hangingPunct="1">
              <a:defRPr/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F2DDD7-B380-4069-9D74-3E71A33E37C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VASAB workshop, 28 November 2013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904875" y="1768475"/>
            <a:ext cx="9967913" cy="792163"/>
          </a:xfrm>
        </p:spPr>
        <p:txBody>
          <a:bodyPr/>
          <a:lstStyle/>
          <a:p>
            <a:pPr marL="514350" indent="-514350" eaLnBrk="1" hangingPunct="1"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3. </a:t>
            </a:r>
            <a:r>
              <a:rPr lang="en-GB" dirty="0" smtClean="0"/>
              <a:t>Examples of the projects co-financed the Baltic Sea Region Programme 2007-2013   </a:t>
            </a:r>
            <a:endParaRPr lang="en-US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001713" lvl="1" indent="-1001713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/>
              <a:t>Project</a:t>
            </a:r>
            <a:r>
              <a:rPr lang="en-US" sz="1800" dirty="0" smtClean="0"/>
              <a:t>: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BaltSeaPlan</a:t>
            </a:r>
            <a:r>
              <a:rPr lang="en-US" sz="1800" b="1" dirty="0" smtClean="0"/>
              <a:t> </a:t>
            </a:r>
            <a:r>
              <a:rPr lang="en-US" sz="1800" dirty="0" smtClean="0"/>
              <a:t>– Introducing Maritime Spatial Planning in the Baltic Sea &amp;</a:t>
            </a:r>
          </a:p>
          <a:p>
            <a:pPr marL="1085850" lvl="1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err="1" smtClean="0"/>
              <a:t>PartiSEApate</a:t>
            </a:r>
            <a:r>
              <a:rPr lang="en-US" sz="1800" b="1" dirty="0" smtClean="0"/>
              <a:t> </a:t>
            </a:r>
            <a:r>
              <a:rPr lang="en-US" sz="1800" dirty="0" smtClean="0"/>
              <a:t>– Multi-level Governance in MSP throughout the Baltic Sea Region</a:t>
            </a:r>
          </a:p>
          <a:p>
            <a:pPr marL="1085850" lvl="1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1800" dirty="0" smtClean="0"/>
          </a:p>
          <a:p>
            <a:pPr marL="1085850" lvl="1" indent="-108585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/>
              <a:t>Aim</a:t>
            </a:r>
            <a:r>
              <a:rPr lang="en-US" sz="1800" dirty="0" smtClean="0"/>
              <a:t>: to create a joint understanding and to further foster holistic thinking for sustainable and integrated Maritime Spatial Planning </a:t>
            </a:r>
          </a:p>
          <a:p>
            <a:pPr marL="1085850" lvl="1" indent="-108585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1800" dirty="0" smtClean="0"/>
          </a:p>
          <a:p>
            <a:pPr marL="1085850" lvl="1" indent="-108585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/>
              <a:t>Lead partner</a:t>
            </a:r>
            <a:r>
              <a:rPr lang="en-US" sz="1800" dirty="0" smtClean="0"/>
              <a:t>: Federal Maritime and Hydrographic Agency, DE &amp;</a:t>
            </a:r>
          </a:p>
          <a:p>
            <a:pPr marL="1085850" lvl="1" indent="70485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dirty="0" smtClean="0"/>
              <a:t>Maritime Institute Gdansk, PL</a:t>
            </a:r>
          </a:p>
          <a:p>
            <a:pPr marL="1085850" lvl="1" indent="-108585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1800" dirty="0" smtClean="0"/>
          </a:p>
          <a:p>
            <a:pPr marL="1085850" lvl="1" indent="-108585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/>
              <a:t>Budget</a:t>
            </a:r>
            <a:r>
              <a:rPr lang="en-US" sz="1800" dirty="0" smtClean="0"/>
              <a:t>: € 3.7 million &amp; € 1 million</a:t>
            </a:r>
          </a:p>
          <a:p>
            <a:pPr marL="1001713" lvl="1" indent="84138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1800" b="1" dirty="0" smtClean="0"/>
          </a:p>
          <a:p>
            <a:pPr marL="544513" lvl="1" indent="0" eaLnBrk="1" hangingPunct="1">
              <a:buNone/>
              <a:defRPr/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">
  <a:themeElements>
    <a:clrScheme name="Ma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103313" rtl="0" eaLnBrk="1" fontAlgn="base" latinLnBrk="0" hangingPunct="1">
          <a:lnSpc>
            <a:spcPts val="2200"/>
          </a:lnSpc>
          <a:spcBef>
            <a:spcPts val="22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rgbClr val="00478B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103313" rtl="0" eaLnBrk="1" fontAlgn="base" latinLnBrk="0" hangingPunct="1">
          <a:lnSpc>
            <a:spcPts val="2200"/>
          </a:lnSpc>
          <a:spcBef>
            <a:spcPts val="22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rgbClr val="00478B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</Template>
  <TotalTime>2118</TotalTime>
  <Words>525</Words>
  <Application>Microsoft Office PowerPoint</Application>
  <PresentationFormat>Custom</PresentationFormat>
  <Paragraphs>94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Master</vt:lpstr>
      <vt:lpstr>Baltic Sea Region Programme 2014-2020: territorial assets and challenges</vt:lpstr>
      <vt:lpstr>Content:</vt:lpstr>
      <vt:lpstr>PowerPoint Presentation</vt:lpstr>
      <vt:lpstr>PowerPoint Presentation</vt:lpstr>
      <vt:lpstr>2. Themes Addressed by the Future Programme</vt:lpstr>
      <vt:lpstr>Capacity for Innovation </vt:lpstr>
      <vt:lpstr>Efficient Management of Natural Resources</vt:lpstr>
      <vt:lpstr>Sustainable Transport</vt:lpstr>
      <vt:lpstr>3. Examples of the projects co-financed the Baltic Sea Region Programme 2007-2013   </vt:lpstr>
      <vt:lpstr>3. Examples of the projects co-financed the Baltic Sea Region Programme 2007-2013   </vt:lpstr>
      <vt:lpstr>Baltic Sea Region Programme 2014-2020: territorial assets and challenges</vt:lpstr>
    </vt:vector>
  </TitlesOfParts>
  <Company>Investitionsbank Schleswig Holstein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liga abika</dc:creator>
  <cp:lastModifiedBy>Zane Seipule</cp:lastModifiedBy>
  <cp:revision>297</cp:revision>
  <cp:lastPrinted>2013-11-27T09:32:57Z</cp:lastPrinted>
  <dcterms:created xsi:type="dcterms:W3CDTF">2008-01-14T10:38:32Z</dcterms:created>
  <dcterms:modified xsi:type="dcterms:W3CDTF">2013-11-27T09:33:13Z</dcterms:modified>
</cp:coreProperties>
</file>